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5" r:id="rId1"/>
  </p:sldMasterIdLst>
  <p:sldIdLst>
    <p:sldId id="256" r:id="rId2"/>
    <p:sldId id="258" r:id="rId3"/>
    <p:sldId id="272" r:id="rId4"/>
    <p:sldId id="264" r:id="rId5"/>
    <p:sldId id="257" r:id="rId6"/>
    <p:sldId id="267" r:id="rId7"/>
    <p:sldId id="273" r:id="rId8"/>
    <p:sldId id="271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>
        <p:scale>
          <a:sx n="102" d="100"/>
          <a:sy n="102" d="100"/>
        </p:scale>
        <p:origin x="70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2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979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9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59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7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3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1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93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1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7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99B0D-7977-47B5-8D28-AF612735EF8E}" type="datetimeFigureOut">
              <a:rPr lang="en-US" smtClean="0"/>
              <a:t>4/5/16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FB2A97-1D11-4BC9-8F80-04FD2E31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7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  <p:sldLayoutId id="2147484508" r:id="rId13"/>
    <p:sldLayoutId id="2147484509" r:id="rId14"/>
    <p:sldLayoutId id="2147484510" r:id="rId15"/>
    <p:sldLayoutId id="21474845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0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66" y="801666"/>
            <a:ext cx="6137754" cy="1290181"/>
          </a:xfrm>
        </p:spPr>
        <p:txBody>
          <a:bodyPr/>
          <a:lstStyle/>
          <a:p>
            <a:pPr algn="ctr"/>
            <a:r>
              <a:rPr lang="en-US" sz="4950" cap="none" spc="0" dirty="0">
                <a:ln w="0"/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127000">
                    <a:schemeClr val="accent1"/>
                  </a:glow>
                  <a:outerShdw blurRad="38100" dist="19050" dir="2700000" algn="tl" rotWithShape="0">
                    <a:schemeClr val="dk1">
                      <a:alpha val="27000"/>
                    </a:schemeClr>
                  </a:outerShdw>
                </a:effectLst>
              </a:rPr>
              <a:t>North Carolina Green Schools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33" y="2179530"/>
            <a:ext cx="3153276" cy="2693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3019" y="5285983"/>
            <a:ext cx="4809995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  <a:reflection stA="39000" endPos="68000" dist="889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2015-2016 Application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51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67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61"/>
            <a:ext cx="8864352" cy="1293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3585418"/>
            <a:ext cx="5000312" cy="2866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0030" y="1051560"/>
            <a:ext cx="8624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Our mission is to develop accomplished, confident and </a:t>
            </a:r>
            <a:r>
              <a:rPr lang="en-US" sz="1600" smtClean="0"/>
              <a:t>creative </a:t>
            </a:r>
            <a:r>
              <a:rPr lang="en-US" sz="1600" smtClean="0"/>
              <a:t>learners </a:t>
            </a:r>
            <a:r>
              <a:rPr lang="en-US" sz="1600" dirty="0" smtClean="0"/>
              <a:t>who are prepared to be leaders in building a compassionate and environmentally sustainable world.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Our method to </a:t>
            </a:r>
            <a:r>
              <a:rPr lang="en-US" sz="1600" dirty="0"/>
              <a:t>provide an engaging, nurturing learning environment, to educate the whole child using the seven domains, to inspire academic excellence with a program in harmony with the stages of child development and to model within the community the kind of world in which we aspire to </a:t>
            </a:r>
            <a:r>
              <a:rPr lang="en-US" sz="1600" dirty="0" smtClean="0"/>
              <a:t>live.</a:t>
            </a:r>
            <a:r>
              <a:rPr lang="en-US" sz="1600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3181264"/>
            <a:ext cx="2514600" cy="35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1" y="171450"/>
            <a:ext cx="5400536" cy="697230"/>
          </a:xfrm>
        </p:spPr>
        <p:txBody>
          <a:bodyPr/>
          <a:lstStyle/>
          <a:p>
            <a:r>
              <a:rPr lang="en-US" dirty="0" smtClean="0"/>
              <a:t>Culture </a:t>
            </a:r>
            <a:r>
              <a:rPr lang="en-US" smtClean="0"/>
              <a:t>and Community 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20041" y="936228"/>
            <a:ext cx="6835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 RCS the student is viewed Holistically through </a:t>
            </a:r>
            <a:r>
              <a:rPr lang="en-US" sz="1600" dirty="0" smtClean="0"/>
              <a:t>Seven</a:t>
            </a:r>
            <a:r>
              <a:rPr lang="en-US" sz="1600" dirty="0" smtClean="0"/>
              <a:t> </a:t>
            </a:r>
            <a:r>
              <a:rPr lang="en-US" sz="1600" dirty="0"/>
              <a:t>Domains: spiritual, mental, </a:t>
            </a:r>
            <a:r>
              <a:rPr lang="en-US" sz="1600" dirty="0" smtClean="0"/>
              <a:t>creative</a:t>
            </a:r>
            <a:r>
              <a:rPr lang="en-US" sz="1600" dirty="0" smtClean="0"/>
              <a:t>, </a:t>
            </a:r>
            <a:r>
              <a:rPr lang="en-US" sz="1600" dirty="0"/>
              <a:t>emotional, </a:t>
            </a:r>
            <a:r>
              <a:rPr lang="en-US" sz="1600" dirty="0" smtClean="0"/>
              <a:t>social</a:t>
            </a:r>
            <a:r>
              <a:rPr lang="en-US" sz="1600" dirty="0" smtClean="0"/>
              <a:t>, </a:t>
            </a:r>
            <a:r>
              <a:rPr lang="en-US" sz="1600" dirty="0"/>
              <a:t>natural, and physical.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3" y="1588551"/>
            <a:ext cx="5626873" cy="16573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8641" y="3574929"/>
            <a:ext cx="3169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Natural Domain is expressed through time in nature, caring fo</a:t>
            </a:r>
            <a:r>
              <a:rPr lang="en-US" dirty="0" smtClean="0"/>
              <a:t>r the environment, gardening and animal husbandry, observation, inquiry and discovery.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72" y="3574929"/>
            <a:ext cx="2987457" cy="29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8755" y="313514"/>
            <a:ext cx="5466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83000"/>
                    </a:prstClr>
                  </a:innerShdw>
                </a:effectLst>
              </a:rPr>
              <a:t>Healthy Schools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innerShdw blurRad="63500" dist="50800" dir="13500000">
                  <a:prstClr val="black">
                    <a:alpha val="83000"/>
                  </a:prst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9770" y="1718060"/>
            <a:ext cx="4723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Rainbow Community School’s Commitment to Outdoor Learning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" y="2553219"/>
            <a:ext cx="4108867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RCS is a 5 </a:t>
            </a:r>
            <a:r>
              <a:rPr lang="en-US" sz="1200" dirty="0" smtClean="0"/>
              <a:t>acre </a:t>
            </a:r>
            <a:r>
              <a:rPr lang="en-US" sz="1200" dirty="0" smtClean="0"/>
              <a:t>urban oasis. The campus maintains a natural setting in </a:t>
            </a:r>
            <a:r>
              <a:rPr lang="en-US" sz="1200" dirty="0" smtClean="0"/>
              <a:t>urban </a:t>
            </a:r>
            <a:r>
              <a:rPr lang="en-US" sz="1200" dirty="0" smtClean="0"/>
              <a:t>West Asheville.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The playground design encourages imaginative and interactive outdoor play.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Rainbow has an </a:t>
            </a:r>
            <a:r>
              <a:rPr lang="en-US" sz="1200" dirty="0" smtClean="0"/>
              <a:t>designated “outdoor classroom” but many areas on campus facilitate </a:t>
            </a:r>
            <a:r>
              <a:rPr lang="en-US" sz="1200" dirty="0" smtClean="0"/>
              <a:t>outdoor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Seasonal </a:t>
            </a:r>
            <a:r>
              <a:rPr lang="en-US" sz="1200" dirty="0" smtClean="0"/>
              <a:t>celebrations and school wide gatherings are often </a:t>
            </a:r>
            <a:r>
              <a:rPr lang="en-US" sz="1200" dirty="0" smtClean="0"/>
              <a:t>held outdoors, such as Earth Day and May Day seen below.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Outdoor learning is an integral part of </a:t>
            </a:r>
            <a:r>
              <a:rPr lang="en-US" sz="1200" dirty="0" smtClean="0"/>
              <a:t>our yearly </a:t>
            </a:r>
            <a:r>
              <a:rPr lang="en-US" sz="1200" dirty="0" smtClean="0"/>
              <a:t>curricular scope and </a:t>
            </a:r>
            <a:r>
              <a:rPr lang="en-US" sz="1200" dirty="0" smtClean="0"/>
              <a:t>sequence as well as the every day schedule.</a:t>
            </a:r>
            <a:endParaRPr lang="en-US" sz="1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6241"/>
            <a:ext cx="3086099" cy="1404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24" y="1384517"/>
            <a:ext cx="3126396" cy="24016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8">
            <a:off x="7334060" y="2116549"/>
            <a:ext cx="1526071" cy="229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3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97" y="4046579"/>
            <a:ext cx="3778355" cy="2517760"/>
          </a:xfrm>
          <a:prstGeom prst="rect">
            <a:avLst/>
          </a:prstGeom>
          <a:effectLst>
            <a:softEdge rad="1143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5135727"/>
            <a:ext cx="1657350" cy="1189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71" y="4846228"/>
            <a:ext cx="2897848" cy="17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67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3" y="339936"/>
            <a:ext cx="1863519" cy="2644268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262" y="3768187"/>
            <a:ext cx="2871687" cy="19068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06" y="5087250"/>
            <a:ext cx="2283933" cy="1518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91790" y="1229797"/>
            <a:ext cx="614050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Grounds and Facilities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Responsibly </a:t>
            </a:r>
            <a:r>
              <a:rPr lang="en-US" sz="1200" dirty="0" smtClean="0"/>
              <a:t>built </a:t>
            </a:r>
            <a:r>
              <a:rPr lang="en-US" sz="1200" dirty="0" smtClean="0"/>
              <a:t>and </a:t>
            </a:r>
            <a:r>
              <a:rPr lang="en-US" sz="1200" dirty="0" smtClean="0"/>
              <a:t>sustainably </a:t>
            </a:r>
            <a:r>
              <a:rPr lang="en-US" sz="1200" dirty="0"/>
              <a:t>m</a:t>
            </a:r>
            <a:r>
              <a:rPr lang="en-US" sz="1200" dirty="0" smtClean="0"/>
              <a:t>anaged </a:t>
            </a:r>
            <a:r>
              <a:rPr lang="en-US" sz="1200" dirty="0" smtClean="0"/>
              <a:t>(passive solar, efficient fixtures and light bulbs, low flow toilets, reclaimed building products, native plant landscaping and invasive species control)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Outdoor </a:t>
            </a:r>
            <a:r>
              <a:rPr lang="en-US" sz="1200" dirty="0" smtClean="0"/>
              <a:t>“green”</a:t>
            </a:r>
            <a:r>
              <a:rPr lang="en-US" sz="1200" dirty="0" smtClean="0"/>
              <a:t> </a:t>
            </a:r>
            <a:r>
              <a:rPr lang="en-US" sz="1200" dirty="0" smtClean="0"/>
              <a:t>spaces </a:t>
            </a:r>
            <a:r>
              <a:rPr lang="en-US" sz="1200" dirty="0" smtClean="0"/>
              <a:t>include multiple gardens</a:t>
            </a:r>
            <a:r>
              <a:rPr lang="en-US" sz="1200" dirty="0" smtClean="0"/>
              <a:t>, </a:t>
            </a:r>
            <a:r>
              <a:rPr lang="en-US" sz="1200" dirty="0" smtClean="0"/>
              <a:t>composting, </a:t>
            </a:r>
            <a:r>
              <a:rPr lang="en-US" sz="1200" dirty="0" smtClean="0"/>
              <a:t>rainwater catchment systems, NWF certified habitats, water </a:t>
            </a:r>
            <a:r>
              <a:rPr lang="en-US" sz="1200" dirty="0" smtClean="0"/>
              <a:t>features, </a:t>
            </a:r>
            <a:r>
              <a:rPr lang="en-US" sz="1200" dirty="0" smtClean="0"/>
              <a:t>fire circles)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Playgrounds </a:t>
            </a:r>
            <a:r>
              <a:rPr lang="en-US" sz="1200" dirty="0" smtClean="0"/>
              <a:t>are built </a:t>
            </a:r>
            <a:r>
              <a:rPr lang="en-US" sz="1200" dirty="0" smtClean="0"/>
              <a:t>to mimic a forest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COMING SOON: Butterfly and Bird official Citizen Science </a:t>
            </a:r>
            <a:r>
              <a:rPr lang="en-US" sz="1200" dirty="0" err="1" smtClean="0"/>
              <a:t>Waystation</a:t>
            </a:r>
            <a:endParaRPr lang="en-US" sz="1200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COMING SOON: Storm Water Management System in Collaboration with Buncombe County Soil And Water Conservation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COMING SOON: Perimeter nature trail system with informational plagues and kiosks </a:t>
            </a:r>
            <a:endParaRPr lang="en-US" sz="1200" dirty="0"/>
          </a:p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228850" y="281414"/>
            <a:ext cx="68034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innerShdw blurRad="63500" dist="50800" dir="13500000">
                    <a:prstClr val="black"/>
                  </a:innerShdw>
                </a:effectLst>
              </a:rPr>
              <a:t>School Sustainability</a:t>
            </a:r>
            <a:endParaRPr lang="en-US" sz="5400" dirty="0">
              <a:ln w="0"/>
              <a:effectLst>
                <a:innerShdw blurRad="63500" dist="50800" dir="13500000">
                  <a:prstClr val="black"/>
                </a:inn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277" y="2984204"/>
            <a:ext cx="7547502" cy="1371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17" y="4010604"/>
            <a:ext cx="2202273" cy="146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49" y="3877406"/>
            <a:ext cx="1494590" cy="2751665"/>
          </a:xfrm>
          <a:prstGeom prst="rect">
            <a:avLst/>
          </a:prstGeom>
          <a:scene3d>
            <a:camera prst="orthographicFront">
              <a:rot lat="600000" lon="0" rev="600000"/>
            </a:camera>
            <a:lightRig rig="threePt" dir="t"/>
          </a:scene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" y="4560911"/>
            <a:ext cx="2857841" cy="16046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5" y="2643780"/>
            <a:ext cx="2199273" cy="1546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  <p:extLst>
      <p:ext uri="{BB962C8B-B14F-4D97-AF65-F5344CB8AC3E}">
        <p14:creationId xmlns:p14="http://schemas.microsoft.com/office/powerpoint/2010/main" val="14575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2124"/>
            <a:ext cx="5246533" cy="4209476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Each grade participates in a Citizen Science project. </a:t>
            </a:r>
          </a:p>
          <a:p>
            <a:pPr lvl="1"/>
            <a:r>
              <a:rPr lang="en-US" dirty="0" smtClean="0"/>
              <a:t>Nature Awareness field trips are led by our resident naturalist. </a:t>
            </a:r>
          </a:p>
          <a:p>
            <a:pPr lvl="1"/>
            <a:r>
              <a:rPr lang="en-US" dirty="0" smtClean="0"/>
              <a:t>Off site field trips and overnights encourage outdoor learning.</a:t>
            </a:r>
          </a:p>
          <a:p>
            <a:pPr lvl="1"/>
            <a:r>
              <a:rPr lang="en-US" dirty="0" smtClean="0"/>
              <a:t>Natural Domain Learning Goals are embedded in lesson plans and curriculum maps.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309" y="348794"/>
            <a:ext cx="8482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83000"/>
                    </a:prstClr>
                  </a:innerShdw>
                </a:effectLst>
              </a:rPr>
              <a:t>Curriculum Integration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innerShdw blurRad="63500" dist="50800" dir="13500000">
                  <a:prstClr val="black">
                    <a:alpha val="83000"/>
                  </a:prst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29" y="1273595"/>
            <a:ext cx="3452951" cy="2214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3" y="4413709"/>
            <a:ext cx="2871363" cy="1991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03" y="3507912"/>
            <a:ext cx="3068547" cy="2084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0000">
            <a:off x="-16072" y="4494743"/>
            <a:ext cx="2438720" cy="1625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23" y="4919293"/>
            <a:ext cx="3043825" cy="170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6717492" y="275437"/>
            <a:ext cx="1974913" cy="29697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72124"/>
            <a:ext cx="4152319" cy="25582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All students participate in Screen Free Week and Strive Not to Drive Week. </a:t>
            </a:r>
          </a:p>
          <a:p>
            <a:pPr lvl="1"/>
            <a:r>
              <a:rPr lang="en-US" dirty="0" smtClean="0"/>
              <a:t>All grades participate in </a:t>
            </a:r>
            <a:r>
              <a:rPr lang="en-US" dirty="0"/>
              <a:t>c</a:t>
            </a:r>
            <a:r>
              <a:rPr lang="en-US" dirty="0" smtClean="0"/>
              <a:t>ampus and neighborhood beautification and </a:t>
            </a:r>
            <a:r>
              <a:rPr lang="en-US" dirty="0"/>
              <a:t>c</a:t>
            </a:r>
            <a:r>
              <a:rPr lang="en-US" dirty="0" smtClean="0"/>
              <a:t>ommunity service. 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year the staff participates in a overnight retreat with goals of community building, risk taking while also strengthening relationships with the environment and the natural world.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309" y="348794"/>
            <a:ext cx="84827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83000"/>
                    </a:prstClr>
                  </a:innerShdw>
                </a:effectLst>
              </a:rPr>
              <a:t>Curriculum Integration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innerShdw blurRad="63500" dist="50800" dir="13500000">
                  <a:prstClr val="black">
                    <a:alpha val="83000"/>
                  </a:prstClr>
                </a:inn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9" y="4450628"/>
            <a:ext cx="3372699" cy="2153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99" y="3830368"/>
            <a:ext cx="2045109" cy="136340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00" y="5299723"/>
            <a:ext cx="2045108" cy="150044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20" y="1617369"/>
            <a:ext cx="2631731" cy="25231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7" y="4112902"/>
            <a:ext cx="3737448" cy="2491632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367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35" y="0"/>
            <a:ext cx="5340559" cy="1771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23" y="393526"/>
            <a:ext cx="3737611" cy="25102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170" y="1314451"/>
            <a:ext cx="481085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sz="1700" dirty="0"/>
              <a:t>RCS curriculum integrates tinkering and Maker Education, STEM, Design for Change and Social </a:t>
            </a:r>
            <a:r>
              <a:rPr lang="en-US" sz="1700" dirty="0" smtClean="0"/>
              <a:t>Entrepreneurship projects. We celebrate this learning through the Science and Innovation Fair.</a:t>
            </a:r>
          </a:p>
          <a:p>
            <a:pPr marL="285750" lvl="1" indent="-285750">
              <a:buFont typeface="Arial" charset="0"/>
              <a:buChar char="•"/>
            </a:pPr>
            <a:endParaRPr lang="en-US" sz="1700" dirty="0"/>
          </a:p>
          <a:p>
            <a:pPr marL="285750" lvl="1" indent="-285750">
              <a:buFont typeface="Arial" charset="0"/>
              <a:buChar char="•"/>
            </a:pPr>
            <a:r>
              <a:rPr lang="en-US" sz="1700" dirty="0" smtClean="0"/>
              <a:t>RCS </a:t>
            </a:r>
            <a:r>
              <a:rPr lang="en-US" sz="1700" dirty="0"/>
              <a:t>has been awarded Best of WNC Science and Tech </a:t>
            </a:r>
            <a:r>
              <a:rPr lang="en-US" sz="1700" dirty="0" smtClean="0"/>
              <a:t>Education, 1</a:t>
            </a:r>
            <a:r>
              <a:rPr lang="en-US" sz="1700" baseline="30000" dirty="0" smtClean="0"/>
              <a:t>st</a:t>
            </a:r>
            <a:r>
              <a:rPr lang="en-US" sz="1700" dirty="0" smtClean="0"/>
              <a:t> place in Solar Schools Challenge and is a Green Ribbon School.</a:t>
            </a:r>
          </a:p>
          <a:p>
            <a:pPr marL="285750" lvl="1" indent="-285750">
              <a:buFont typeface="Arial" charset="0"/>
              <a:buChar char="•"/>
            </a:pPr>
            <a:endParaRPr lang="en-US" sz="1700" dirty="0" smtClean="0"/>
          </a:p>
          <a:p>
            <a:pPr marL="285750" lvl="1" indent="-285750">
              <a:buFont typeface="Arial" charset="0"/>
              <a:buChar char="•"/>
            </a:pPr>
            <a:r>
              <a:rPr lang="en-US" sz="1700" dirty="0" smtClean="0"/>
              <a:t>RCS participates and consistently places in the annual Odyssey of the Mind competition. </a:t>
            </a:r>
          </a:p>
          <a:p>
            <a:pPr marL="285750" lvl="1" indent="-285750">
              <a:buFont typeface="Arial" charset="0"/>
              <a:buChar char="•"/>
            </a:pPr>
            <a:endParaRPr lang="en-US" sz="1700" dirty="0" smtClean="0"/>
          </a:p>
          <a:p>
            <a:pPr marL="285750" lvl="1" indent="-285750">
              <a:buFont typeface="Arial" charset="0"/>
              <a:buChar char="•"/>
            </a:pPr>
            <a:r>
              <a:rPr lang="en-US" sz="1700" dirty="0" smtClean="0"/>
              <a:t>The Omega Middle </a:t>
            </a:r>
            <a:r>
              <a:rPr lang="en-US" sz="1700" dirty="0" smtClean="0"/>
              <a:t>School </a:t>
            </a:r>
            <a:r>
              <a:rPr lang="en-US" sz="1700" dirty="0" smtClean="0"/>
              <a:t>program </a:t>
            </a:r>
            <a:r>
              <a:rPr lang="en-US" sz="1700" dirty="0" smtClean="0"/>
              <a:t>facilitates a connection to nature through electives such as Personal Mythology, S</a:t>
            </a:r>
            <a:r>
              <a:rPr lang="en-US" sz="1700" dirty="0" smtClean="0"/>
              <a:t>acred </a:t>
            </a:r>
            <a:r>
              <a:rPr lang="en-US" sz="1700" dirty="0"/>
              <a:t>G</a:t>
            </a:r>
            <a:r>
              <a:rPr lang="en-US" sz="1700" dirty="0" smtClean="0"/>
              <a:t>eometry</a:t>
            </a:r>
            <a:r>
              <a:rPr lang="en-US" sz="1700" dirty="0" smtClean="0"/>
              <a:t>, primitive skills, and outdoor adventure </a:t>
            </a:r>
            <a:r>
              <a:rPr lang="en-US" sz="1700" dirty="0" smtClean="0"/>
              <a:t>programming.</a:t>
            </a:r>
            <a:endParaRPr lang="en-US" sz="1700" dirty="0" smtClean="0"/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24" y="3160155"/>
            <a:ext cx="3359831" cy="31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0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35" y="0"/>
            <a:ext cx="5340559" cy="1771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 flipH="1">
            <a:off x="6928005" y="3663226"/>
            <a:ext cx="1853804" cy="27897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9449" y="1264511"/>
            <a:ext cx="3072971" cy="2773583"/>
            <a:chOff x="229449" y="1264511"/>
            <a:chExt cx="3072971" cy="27735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9" y="1264511"/>
              <a:ext cx="3072971" cy="23047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1480" y="3668762"/>
              <a:ext cx="270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Tinkering </a:t>
              </a:r>
              <a:r>
                <a:rPr lang="en-US" dirty="0" smtClean="0"/>
                <a:t>and Maker Ed. 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1480" y="4179522"/>
            <a:ext cx="2708910" cy="2319505"/>
            <a:chOff x="411480" y="4179522"/>
            <a:chExt cx="2708910" cy="25932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" y="4179522"/>
              <a:ext cx="2655054" cy="17700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1480" y="6126480"/>
              <a:ext cx="2708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Design </a:t>
              </a:r>
              <a:r>
                <a:rPr lang="en-US" smtClean="0"/>
                <a:t>for Change and  </a:t>
              </a:r>
              <a:r>
                <a:rPr lang="en-US" dirty="0" smtClean="0"/>
                <a:t>Engineering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20390" y="4418270"/>
            <a:ext cx="3812652" cy="2400872"/>
            <a:chOff x="4921585" y="4179522"/>
            <a:chExt cx="3783330" cy="2688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585" y="4179522"/>
              <a:ext cx="3783330" cy="23195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40680" y="6499027"/>
              <a:ext cx="3034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Science and Innovation Fair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87" y="206104"/>
            <a:ext cx="2495040" cy="1448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3" y="377190"/>
            <a:ext cx="2165559" cy="1215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42" y="1527969"/>
            <a:ext cx="1559605" cy="98572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47887" y="1970341"/>
            <a:ext cx="3139389" cy="2252419"/>
            <a:chOff x="3647887" y="1985928"/>
            <a:chExt cx="3139389" cy="223683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87" y="1985928"/>
              <a:ext cx="3076644" cy="18466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20438" y="3853428"/>
              <a:ext cx="29668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Adventure programming 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4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</TotalTime>
  <Words>557</Words>
  <Application>Microsoft Macintosh PowerPoint</Application>
  <PresentationFormat>On-screen Show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Trebuchet MS</vt:lpstr>
      <vt:lpstr>Wingdings 3</vt:lpstr>
      <vt:lpstr>Arial</vt:lpstr>
      <vt:lpstr>Facet</vt:lpstr>
      <vt:lpstr>North Carolina Green Schools </vt:lpstr>
      <vt:lpstr>PowerPoint Presentation</vt:lpstr>
      <vt:lpstr>Culture and Community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 Green Schools – Rainbow Community School</dc:title>
  <dc:creator>owner</dc:creator>
  <cp:lastModifiedBy>Microsoft Office User</cp:lastModifiedBy>
  <cp:revision>62</cp:revision>
  <dcterms:created xsi:type="dcterms:W3CDTF">2014-02-23T14:45:38Z</dcterms:created>
  <dcterms:modified xsi:type="dcterms:W3CDTF">2016-04-05T11:54:04Z</dcterms:modified>
</cp:coreProperties>
</file>